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8718-FB70-434A-B0D9-240BAA4497EF}" type="datetimeFigureOut">
              <a:rPr lang="es-ES" smtClean="0"/>
              <a:t>24/11/2012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3FCAE-9DBB-4569-8AD5-C3018AD0B53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Jokerman" pitchFamily="82" charset="0"/>
              </a:rPr>
              <a:t>“Las primeras dos Guerras Púnicas”</a:t>
            </a:r>
            <a:endParaRPr lang="es-ES" sz="5400" dirty="0">
              <a:latin typeface="Jokerm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59224" y="522920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Goudy Old Style" pitchFamily="18" charset="0"/>
              </a:rPr>
              <a:t>Por </a:t>
            </a:r>
            <a:r>
              <a:rPr lang="es-ES" sz="4400" b="1" dirty="0" err="1" smtClean="0">
                <a:latin typeface="Goudy Old Style" pitchFamily="18" charset="0"/>
              </a:rPr>
              <a:t>Ysabel</a:t>
            </a:r>
            <a:r>
              <a:rPr lang="es-ES" sz="4400" b="1" dirty="0" smtClean="0">
                <a:latin typeface="Goudy Old Style" pitchFamily="18" charset="0"/>
              </a:rPr>
              <a:t> Herrera González</a:t>
            </a:r>
            <a:endParaRPr lang="es-ES" sz="4400" b="1" dirty="0">
              <a:latin typeface="Goudy Old Styl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28184" y="587727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Goudy Old Style" pitchFamily="18" charset="0"/>
              </a:rPr>
              <a:t>1º BIL Latín</a:t>
            </a:r>
            <a:endParaRPr lang="es-ES" sz="4000" b="1" dirty="0">
              <a:latin typeface="Goudy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Regione Sardegna 3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43000"/>
            <a:ext cx="4572000" cy="5715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79512" y="260648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bg1">
                    <a:lumMod val="95000"/>
                  </a:schemeClr>
                </a:solidFill>
                <a:latin typeface="Edwardian Script ITC" pitchFamily="66" charset="0"/>
              </a:rPr>
              <a:t>3.3. Cerdeña:</a:t>
            </a:r>
            <a:endParaRPr lang="es-ES" sz="6000" dirty="0">
              <a:solidFill>
                <a:schemeClr val="bg1">
                  <a:lumMod val="95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48064" y="0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chemeClr val="bg1">
                    <a:lumMod val="95000"/>
                  </a:schemeClr>
                </a:solidFill>
                <a:latin typeface="Edwardian Script ITC" pitchFamily="66" charset="0"/>
              </a:rPr>
              <a:t>3.4. Sicilia:</a:t>
            </a:r>
            <a:endParaRPr lang="es-ES" sz="6600" dirty="0">
              <a:solidFill>
                <a:schemeClr val="bg1">
                  <a:lumMod val="95000"/>
                </a:schemeClr>
              </a:solidFill>
              <a:latin typeface="Edwardian Script ITC" pitchFamily="66" charset="0"/>
            </a:endParaRPr>
          </a:p>
        </p:txBody>
      </p:sp>
      <p:pic>
        <p:nvPicPr>
          <p:cNvPr id="22532" name="Picture 4" descr="http://2.bp.blogspot.com/-Wpokm_5su7o/Twzio1ZYwbI/AAAAAAAAAi4/0iPOwyht7vE/s400/arquime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84784"/>
            <a:ext cx="3429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275856" y="46531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Century Schoolbook" pitchFamily="18" charset="0"/>
              </a:rPr>
              <a:t>Arquímedes</a:t>
            </a:r>
            <a:endParaRPr lang="es-ES" sz="32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3.5. Hispania e Italia: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  <p:pic>
        <p:nvPicPr>
          <p:cNvPr id="23554" name="Picture 2" descr="File:Cartagena muralla pu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836712"/>
            <a:ext cx="7572375" cy="5676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835696" y="5805264"/>
            <a:ext cx="458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/>
              <a:t>Muralla</a:t>
            </a:r>
            <a:r>
              <a:rPr lang="pt-BR" b="1" dirty="0"/>
              <a:t> púnica de </a:t>
            </a:r>
            <a:r>
              <a:rPr lang="pt-BR" b="1" dirty="0" err="1"/>
              <a:t>Cartagena</a:t>
            </a:r>
            <a:r>
              <a:rPr lang="pt-BR" b="1" dirty="0"/>
              <a:t> (</a:t>
            </a:r>
            <a:r>
              <a:rPr lang="pt-BR" b="1" dirty="0" err="1"/>
              <a:t>Carthago</a:t>
            </a:r>
            <a:r>
              <a:rPr lang="pt-BR" b="1" dirty="0"/>
              <a:t> Nova) </a:t>
            </a:r>
            <a:endParaRPr lang="es-ES" b="1" dirty="0"/>
          </a:p>
        </p:txBody>
      </p:sp>
      <p:pic>
        <p:nvPicPr>
          <p:cNvPr id="8" name="Picture 6" descr="File:Second Punic War full-e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7334250" cy="46196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4" descr="File:Punic wars-e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9830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780928"/>
            <a:ext cx="7956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latin typeface="Jokerman" pitchFamily="82" charset="0"/>
              </a:rPr>
              <a:t>Chimpún</a:t>
            </a:r>
            <a:endParaRPr lang="es-ES" sz="6600" dirty="0">
              <a:latin typeface="Jokerman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03848" y="5805264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Blackadder ITC" pitchFamily="82" charset="0"/>
              </a:rPr>
              <a:t>1. Introducción (antecedentes)</a:t>
            </a:r>
            <a:r>
              <a:rPr lang="es-ES" sz="4400" dirty="0" smtClean="0">
                <a:latin typeface="Blackadder ITC" pitchFamily="82" charset="0"/>
              </a:rPr>
              <a:t>:</a:t>
            </a:r>
            <a:endParaRPr lang="es-ES" sz="4400" dirty="0">
              <a:latin typeface="Blackadder ITC" pitchFamily="82" charset="0"/>
            </a:endParaRPr>
          </a:p>
        </p:txBody>
      </p:sp>
      <p:pic>
        <p:nvPicPr>
          <p:cNvPr id="10242" name="Picture 2" descr="http://www.roma.exprimehoteles.com/R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74137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3.bp.blogspot.com/_Pni_d1sU_Fs/TQZtOnoukaI/AAAAAAAAADU/JIwRoY-ZDx4/s1600/7ruinas_carta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436368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323528" y="33265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Blackadder ITC" pitchFamily="82" charset="0"/>
              </a:rPr>
              <a:t>Roma vs Cartago</a:t>
            </a:r>
            <a:endParaRPr lang="es-ES" sz="6000" dirty="0">
              <a:latin typeface="Blackadder ITC" pitchFamily="8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2. I G. Púnica</a:t>
            </a:r>
            <a:r>
              <a:rPr lang="es-ES" sz="4000" b="1" dirty="0" smtClean="0">
                <a:latin typeface="Century Schoolbook" pitchFamily="18" charset="0"/>
              </a:rPr>
              <a:t>: </a:t>
            </a:r>
            <a:r>
              <a:rPr lang="es-ES" sz="2400" i="1" dirty="0">
                <a:latin typeface="Century Schoolbook" pitchFamily="18" charset="0"/>
              </a:rPr>
              <a:t>(264 </a:t>
            </a:r>
            <a:r>
              <a:rPr lang="es-ES" sz="2400" i="1" dirty="0" err="1">
                <a:latin typeface="Century Schoolbook" pitchFamily="18" charset="0"/>
              </a:rPr>
              <a:t>a.C</a:t>
            </a:r>
            <a:r>
              <a:rPr lang="es-ES" sz="2400" i="1" dirty="0">
                <a:latin typeface="Century Schoolbook" pitchFamily="18" charset="0"/>
              </a:rPr>
              <a:t> – 241 a.C.)</a:t>
            </a:r>
          </a:p>
          <a:p>
            <a:r>
              <a:rPr lang="es-ES" sz="4400" b="1" dirty="0" smtClean="0">
                <a:latin typeface="Century Schoolbook" pitchFamily="18" charset="0"/>
              </a:rPr>
              <a:t> </a:t>
            </a:r>
            <a:endParaRPr lang="es-ES" sz="4400" b="1" dirty="0">
              <a:latin typeface="Century Schoolbook" pitchFamily="18" charset="0"/>
            </a:endParaRPr>
          </a:p>
        </p:txBody>
      </p:sp>
      <p:pic>
        <p:nvPicPr>
          <p:cNvPr id="15363" name="Picture 3" descr="File:First Punic War 264 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620000" cy="464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 descr="http://1.bp.blogspot.com/-T-T7fdn2V48/Tf8jxl-RW_I/AAAAAAAAAEc/U-Zdlt4sA9E/s1600/monedaMamerti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096344" cy="15543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508104" y="2924944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entury Schoolbook" pitchFamily="18" charset="0"/>
              </a:rPr>
              <a:t>-Moneda </a:t>
            </a:r>
            <a:r>
              <a:rPr lang="es-ES" b="1" dirty="0" err="1" smtClean="0">
                <a:solidFill>
                  <a:schemeClr val="bg1"/>
                </a:solidFill>
                <a:latin typeface="Century Schoolbook" pitchFamily="18" charset="0"/>
              </a:rPr>
              <a:t>mamertina</a:t>
            </a:r>
            <a:r>
              <a:rPr lang="es-ES" b="1" dirty="0" smtClean="0">
                <a:solidFill>
                  <a:schemeClr val="bg1"/>
                </a:solidFill>
                <a:latin typeface="Century Schoolbook" pitchFamily="18" charset="0"/>
              </a:rPr>
              <a:t>-</a:t>
            </a:r>
            <a:endParaRPr lang="es-ES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5367" name="Picture 7" descr="http://chestofbooks.com/travel/italy/sicily/John-Stoddard-Lectures/images/Hieron-II-King-Of-Syrac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56992"/>
            <a:ext cx="2075330" cy="28194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763688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entury Schoolbook" pitchFamily="18" charset="0"/>
              </a:rPr>
              <a:t>- </a:t>
            </a:r>
            <a:r>
              <a:rPr lang="es-ES" b="1" dirty="0" err="1" smtClean="0">
                <a:solidFill>
                  <a:schemeClr val="bg1"/>
                </a:solidFill>
                <a:latin typeface="Century Schoolbook" pitchFamily="18" charset="0"/>
              </a:rPr>
              <a:t>Hierón</a:t>
            </a:r>
            <a:r>
              <a:rPr lang="es-ES" b="1" dirty="0" smtClean="0">
                <a:solidFill>
                  <a:schemeClr val="bg1"/>
                </a:solidFill>
                <a:latin typeface="Century Schoolbook" pitchFamily="18" charset="0"/>
              </a:rPr>
              <a:t> II -</a:t>
            </a:r>
            <a:endParaRPr lang="es-ES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5" name="14 Arco"/>
          <p:cNvSpPr/>
          <p:nvPr/>
        </p:nvSpPr>
        <p:spPr>
          <a:xfrm>
            <a:off x="-396552" y="18864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orma libre"/>
          <p:cNvSpPr/>
          <p:nvPr/>
        </p:nvSpPr>
        <p:spPr>
          <a:xfrm>
            <a:off x="7236296" y="3645024"/>
            <a:ext cx="389206" cy="726830"/>
          </a:xfrm>
          <a:custGeom>
            <a:avLst/>
            <a:gdLst>
              <a:gd name="connsiteX0" fmla="*/ 361071 w 389206"/>
              <a:gd name="connsiteY0" fmla="*/ 372794 h 726830"/>
              <a:gd name="connsiteX1" fmla="*/ 361071 w 389206"/>
              <a:gd name="connsiteY1" fmla="*/ 49237 h 726830"/>
              <a:gd name="connsiteX2" fmla="*/ 192258 w 389206"/>
              <a:gd name="connsiteY2" fmla="*/ 77372 h 726830"/>
              <a:gd name="connsiteX3" fmla="*/ 79717 w 389206"/>
              <a:gd name="connsiteY3" fmla="*/ 232117 h 726830"/>
              <a:gd name="connsiteX4" fmla="*/ 9378 w 389206"/>
              <a:gd name="connsiteY4" fmla="*/ 457200 h 726830"/>
              <a:gd name="connsiteX5" fmla="*/ 23446 w 389206"/>
              <a:gd name="connsiteY5" fmla="*/ 682283 h 726830"/>
              <a:gd name="connsiteX6" fmla="*/ 150055 w 389206"/>
              <a:gd name="connsiteY6" fmla="*/ 710418 h 726830"/>
              <a:gd name="connsiteX7" fmla="*/ 304800 w 389206"/>
              <a:gd name="connsiteY7" fmla="*/ 583809 h 726830"/>
              <a:gd name="connsiteX8" fmla="*/ 361071 w 389206"/>
              <a:gd name="connsiteY8" fmla="*/ 372794 h 7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206" h="726830">
                <a:moveTo>
                  <a:pt x="361071" y="372794"/>
                </a:moveTo>
                <a:cubicBezTo>
                  <a:pt x="370449" y="283699"/>
                  <a:pt x="389206" y="98474"/>
                  <a:pt x="361071" y="49237"/>
                </a:cubicBezTo>
                <a:cubicBezTo>
                  <a:pt x="332936" y="0"/>
                  <a:pt x="239150" y="46892"/>
                  <a:pt x="192258" y="77372"/>
                </a:cubicBezTo>
                <a:cubicBezTo>
                  <a:pt x="145366" y="107852"/>
                  <a:pt x="110197" y="168812"/>
                  <a:pt x="79717" y="232117"/>
                </a:cubicBezTo>
                <a:cubicBezTo>
                  <a:pt x="49237" y="295422"/>
                  <a:pt x="18756" y="382172"/>
                  <a:pt x="9378" y="457200"/>
                </a:cubicBezTo>
                <a:cubicBezTo>
                  <a:pt x="0" y="532228"/>
                  <a:pt x="0" y="640080"/>
                  <a:pt x="23446" y="682283"/>
                </a:cubicBezTo>
                <a:cubicBezTo>
                  <a:pt x="46892" y="724486"/>
                  <a:pt x="103163" y="726830"/>
                  <a:pt x="150055" y="710418"/>
                </a:cubicBezTo>
                <a:cubicBezTo>
                  <a:pt x="196947" y="694006"/>
                  <a:pt x="271975" y="635390"/>
                  <a:pt x="304800" y="583809"/>
                </a:cubicBezTo>
                <a:cubicBezTo>
                  <a:pt x="337625" y="532228"/>
                  <a:pt x="351693" y="461889"/>
                  <a:pt x="361071" y="37279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73" name="Picture 13" descr="http://historia-roma.com/imagenes/roma-cartago-sici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05064"/>
            <a:ext cx="4314056" cy="2491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75" name="Picture 15" descr="http://t3.gstatic.com/images?q=tbn:ANd9GcTXcXELAy4CUvfBXOetn9TBASRLZq8CgFIMEr43zm2l-VRByDYIOE1AlXPR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124745"/>
            <a:ext cx="1800200" cy="25202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2" name="21 CuadroTexto"/>
          <p:cNvSpPr txBox="1"/>
          <p:nvPr/>
        </p:nvSpPr>
        <p:spPr>
          <a:xfrm>
            <a:off x="755576" y="36450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entury Schoolbook" pitchFamily="18" charset="0"/>
              </a:rPr>
              <a:t>- Amílcar Barca -</a:t>
            </a:r>
            <a:endParaRPr lang="es-ES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6" grpId="0" animBg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First Punic War Sicily 1 264-262BC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539190" cy="565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7020272" y="2924944"/>
            <a:ext cx="1152128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i="1" u="sng" dirty="0" smtClean="0">
                <a:latin typeface="Book Antiqua" pitchFamily="18" charset="0"/>
              </a:rPr>
              <a:t>264 a.C.</a:t>
            </a:r>
            <a:endParaRPr lang="es-ES" sz="2000" i="1" u="sng" dirty="0">
              <a:latin typeface="Book Antiqu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55776" y="4149080"/>
            <a:ext cx="1080120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i="1" u="sng" dirty="0" smtClean="0">
                <a:latin typeface="Book Antiqua" pitchFamily="18" charset="0"/>
              </a:rPr>
              <a:t>262 a.C.</a:t>
            </a:r>
            <a:endParaRPr lang="es-ES" sz="2000" i="1" u="sng" dirty="0">
              <a:latin typeface="Book Antiqu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27784" y="3429000"/>
            <a:ext cx="1008112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i="1" u="sng" dirty="0" smtClean="0">
                <a:latin typeface="Book Antiqua" pitchFamily="18" charset="0"/>
              </a:rPr>
              <a:t>261.a.C</a:t>
            </a:r>
            <a:endParaRPr lang="es-ES" sz="2000" i="1" u="sng" dirty="0">
              <a:latin typeface="Book Antiqua" pitchFamily="18" charset="0"/>
            </a:endParaRPr>
          </a:p>
        </p:txBody>
      </p:sp>
      <p:pic>
        <p:nvPicPr>
          <p:cNvPr id="16390" name="Picture 6" descr="File:First Punic War Sicily 2 261-259BC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7704856" cy="548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 rot="1311705">
            <a:off x="5918080" y="71413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2.1. En Sicilia…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43808" y="2204864"/>
            <a:ext cx="1080120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i="1" u="sng" dirty="0" smtClean="0">
                <a:latin typeface="Book Antiqua" pitchFamily="18" charset="0"/>
              </a:rPr>
              <a:t>260 a.C.</a:t>
            </a:r>
            <a:endParaRPr lang="es-ES" sz="2000" i="1" u="sng" dirty="0">
              <a:latin typeface="Book Antiqu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308304" y="1628800"/>
            <a:ext cx="1080120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ES" sz="2000" i="1" u="sng" dirty="0" smtClean="0">
                <a:latin typeface="Book Antiqua" pitchFamily="18" charset="0"/>
              </a:rPr>
              <a:t>260 a.C.</a:t>
            </a:r>
            <a:endParaRPr lang="es-ES" sz="2000" i="1" u="sng" dirty="0">
              <a:latin typeface="Book Antiqua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88024" y="4221088"/>
            <a:ext cx="936104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ES" dirty="0" smtClean="0"/>
              <a:t>259 a.C.</a:t>
            </a:r>
            <a:endParaRPr lang="es-ES" dirty="0"/>
          </a:p>
        </p:txBody>
      </p:sp>
      <p:pic>
        <p:nvPicPr>
          <p:cNvPr id="16392" name="Picture 8" descr="File:First Punic War Sicily 3 258-256BC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980727"/>
            <a:ext cx="7344816" cy="5184577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635896" y="1412776"/>
            <a:ext cx="1008112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ES" i="1" u="sng" dirty="0" smtClean="0">
                <a:latin typeface="Book Antiqua" pitchFamily="18" charset="0"/>
              </a:rPr>
              <a:t>258 a.C.</a:t>
            </a:r>
            <a:endParaRPr lang="es-ES" i="1" u="sng" dirty="0">
              <a:latin typeface="Book Antiqua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88024" y="2924944"/>
            <a:ext cx="1008112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ES" i="1" u="sng" dirty="0" smtClean="0">
                <a:latin typeface="Book Antiqua" pitchFamily="18" charset="0"/>
              </a:rPr>
              <a:t>258 a.C.</a:t>
            </a:r>
            <a:endParaRPr lang="es-ES" i="1" u="sng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4" grpId="1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9752" y="26064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- 2.2. En África -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6" name="5 Imagen" descr="http://historia-roma.com/imagenes/guerra-pun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4989">
            <a:off x="1439419" y="2011758"/>
            <a:ext cx="6049139" cy="2372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File:Corvu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4924425" cy="372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611560" y="1628800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hiller" pitchFamily="82" charset="0"/>
              </a:rPr>
              <a:t>*</a:t>
            </a:r>
            <a:r>
              <a:rPr lang="es-ES" sz="2800" dirty="0" err="1" smtClean="0">
                <a:latin typeface="Chiller" pitchFamily="82" charset="0"/>
              </a:rPr>
              <a:t>Quinquerremes</a:t>
            </a:r>
            <a:r>
              <a:rPr lang="es-ES" sz="2800" dirty="0" smtClean="0">
                <a:latin typeface="Chiller" pitchFamily="82" charset="0"/>
              </a:rPr>
              <a:t>: </a:t>
            </a:r>
            <a:endParaRPr lang="es-ES" sz="2800" dirty="0">
              <a:latin typeface="Chiller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7624" y="126876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hiller" pitchFamily="82" charset="0"/>
              </a:rPr>
              <a:t>*</a:t>
            </a:r>
            <a:r>
              <a:rPr lang="es-ES" sz="2800" dirty="0" err="1" smtClean="0">
                <a:latin typeface="Chiller" pitchFamily="82" charset="0"/>
              </a:rPr>
              <a:t>Corvus</a:t>
            </a:r>
            <a:r>
              <a:rPr lang="es-ES" sz="2800" dirty="0" smtClean="0">
                <a:latin typeface="Chiller" pitchFamily="82" charset="0"/>
              </a:rPr>
              <a:t>:</a:t>
            </a:r>
            <a:endParaRPr lang="es-ES" sz="2800" dirty="0">
              <a:latin typeface="Chiller" pitchFamily="82" charset="0"/>
            </a:endParaRPr>
          </a:p>
        </p:txBody>
      </p:sp>
      <p:pic>
        <p:nvPicPr>
          <p:cNvPr id="11" name="Picture 8" descr="File:First Punic War Sicily 3 258-256BC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80728"/>
            <a:ext cx="7344816" cy="5184577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779912" y="3861048"/>
            <a:ext cx="1152128" cy="40011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latin typeface="Book Antiqua" pitchFamily="18" charset="0"/>
              </a:rPr>
              <a:t>256 a.C.</a:t>
            </a:r>
            <a:endParaRPr lang="es-ES" sz="2000" i="1" dirty="0">
              <a:latin typeface="Book Antiqua" pitchFamily="18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347864" y="4149080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416" name="Picture 8" descr="File:First Punic War Africa 256-255BC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980728"/>
            <a:ext cx="7704856" cy="5256584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7668344" y="2204864"/>
            <a:ext cx="1071127" cy="40011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s-ES" sz="2000" i="1" dirty="0">
                <a:latin typeface="Book Antiqua" pitchFamily="18" charset="0"/>
              </a:rPr>
              <a:t>256 a. C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283968" y="3212976"/>
            <a:ext cx="1008112" cy="40011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latin typeface="Book Antiqua" pitchFamily="18" charset="0"/>
              </a:rPr>
              <a:t>255 </a:t>
            </a:r>
            <a:r>
              <a:rPr lang="es-ES" sz="2000" i="1" dirty="0" err="1" smtClean="0">
                <a:latin typeface="Book Antiqua" pitchFamily="18" charset="0"/>
              </a:rPr>
              <a:t>a.C</a:t>
            </a:r>
            <a:endParaRPr lang="es-ES" sz="2000" i="1" dirty="0">
              <a:latin typeface="Book Antiqua" pitchFamily="18" charset="0"/>
            </a:endParaRPr>
          </a:p>
        </p:txBody>
      </p:sp>
      <p:pic>
        <p:nvPicPr>
          <p:cNvPr id="17418" name="Picture 10" descr="http://1.bp.blogspot.com/-Be0HsVnzzN8/TxM3MnHNxpI/AAAAAAAADLc/sgXX9UQKRgU/s1600/Imagen+1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80728"/>
            <a:ext cx="9144000" cy="5256584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0" y="980728"/>
            <a:ext cx="1656184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Eras Bold ITC" pitchFamily="34" charset="0"/>
              </a:rPr>
              <a:t>255-254 </a:t>
            </a:r>
            <a:r>
              <a:rPr lang="es-ES" dirty="0" err="1" smtClean="0">
                <a:latin typeface="Eras Bold ITC" pitchFamily="34" charset="0"/>
              </a:rPr>
              <a:t>a.C</a:t>
            </a:r>
            <a:endParaRPr lang="es-ES" dirty="0">
              <a:latin typeface="Eras Bold ITC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007830">
            <a:off x="5297815" y="555279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2.3. En Sicilia:</a:t>
            </a:r>
            <a:endParaRPr lang="es-ES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643034">
            <a:off x="4970298" y="752809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2.3. En Sicilia:</a:t>
            </a:r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18436" name="Picture 4" descr="File:First Punic War Sicily 4 255BC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7025"/>
            <a:ext cx="7164288" cy="53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251520" y="1628800"/>
            <a:ext cx="10081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255 </a:t>
            </a:r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a.C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18438" name="Picture 6" descr="File:First Punic War Sicily 5 253-251BC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702027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File:First Punic War Sicily 6 250-249BC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7260299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File:First Punic War Sicily 7 248-241BC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716428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Elipse"/>
          <p:cNvSpPr/>
          <p:nvPr/>
        </p:nvSpPr>
        <p:spPr>
          <a:xfrm>
            <a:off x="395536" y="1988840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44" name="Picture 12" descr="File:1stPunicWa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641003"/>
            <a:ext cx="5472608" cy="35668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69269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u="sng" dirty="0" smtClean="0">
                <a:latin typeface="Jokerman" pitchFamily="82" charset="0"/>
              </a:rPr>
              <a:t>3.1. Segunda Guerra Púnica:</a:t>
            </a:r>
            <a:endParaRPr lang="es-ES" sz="5400" b="1" u="sng" dirty="0">
              <a:latin typeface="Jokerman" pitchFamily="82" charset="0"/>
            </a:endParaRPr>
          </a:p>
        </p:txBody>
      </p:sp>
      <p:pic>
        <p:nvPicPr>
          <p:cNvPr id="19458" name="Picture 2" descr="http://homenajeacebrian.files.wordpress.com/2009/06/asdruc2bfubal.jpg?w=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2619375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CuadroTexto"/>
          <p:cNvSpPr txBox="1"/>
          <p:nvPr/>
        </p:nvSpPr>
        <p:spPr>
          <a:xfrm>
            <a:off x="1691680" y="59492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latin typeface="Century Schoolbook" pitchFamily="18" charset="0"/>
              </a:rPr>
              <a:t>Asdrúbal</a:t>
            </a:r>
            <a:endParaRPr lang="es-ES" sz="2400" b="1" dirty="0">
              <a:solidFill>
                <a:schemeClr val="bg1">
                  <a:lumMod val="9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9460" name="Picture 4" descr="http://2.bp.blogspot.com/-p0Tnl6id5lo/UG1v5gDDVtI/AAAAAAAAAdQ/6SE9--7dfvo/s1600/image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7748">
            <a:off x="167229" y="694087"/>
            <a:ext cx="5793976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2" name="Picture 6" descr="http://www.satrapa1.com/paginas/anibalWEB/zonas/hispania/HispaniaSur217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13468">
            <a:off x="4175728" y="2504650"/>
            <a:ext cx="4788024" cy="4528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Imagen" descr="bulkupload_Cloud-Wallpaper_Breaking-Through-the-Clouds-at-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54227">
            <a:off x="-866317" y="314643"/>
            <a:ext cx="11064246" cy="7095193"/>
          </a:xfrm>
          <a:prstGeom prst="rect">
            <a:avLst/>
          </a:prstGeom>
        </p:spPr>
      </p:pic>
      <p:pic>
        <p:nvPicPr>
          <p:cNvPr id="19464" name="Picture 8" descr="http://2.bp.blogspot.com/-2Zr2oTFBwxo/UDwCIPKIBbI/AAAAAAAACEY/oFe1LE97I1I/s320/anib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20688"/>
            <a:ext cx="1905000" cy="25050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1475656" y="32129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Aníbal Barca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40466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>
                    <a:lumMod val="95000"/>
                  </a:schemeClr>
                </a:solidFill>
                <a:latin typeface="French Script MT" pitchFamily="66" charset="0"/>
              </a:rPr>
              <a:t>3.2. Guerra en Italia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82" name="Picture 2" descr="http://www.portalplanetasedna.com.ar/archivos_varios1/anib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7229475" cy="517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475656" y="14847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French Script MT" pitchFamily="66" charset="0"/>
              </a:rPr>
              <a:t>Los Alpes:</a:t>
            </a:r>
            <a:endParaRPr lang="es-ES" sz="2800" b="1" dirty="0">
              <a:latin typeface="French Script MT" pitchFamily="66" charset="0"/>
            </a:endParaRPr>
          </a:p>
        </p:txBody>
      </p:sp>
      <p:pic>
        <p:nvPicPr>
          <p:cNvPr id="20484" name="Picture 4" descr="http://lacruzdecoronado.files.wordpress.com/2012/09/hannibal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4.bp.blogspot.com/_gB8i9RgQMBM/S-r9iLabHSI/AAAAAAAARU0/E-hQ4jCMiBc/s400/escipion-african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556792"/>
            <a:ext cx="2857500" cy="3810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275856" y="50851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Publio Cornelio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Escipión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1" name="Picture 6" descr="File:Second Punic War full-es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124744"/>
            <a:ext cx="7334250" cy="461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6/6c/Second_Punic_War_Batt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46101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File:N26FabiusCunct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446449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923928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Schoolbook" pitchFamily="18" charset="0"/>
              </a:rPr>
              <a:t>Fabio Máximo</a:t>
            </a:r>
            <a:endParaRPr lang="es-ES" b="1" dirty="0">
              <a:latin typeface="Century Schoolbook" pitchFamily="18" charset="0"/>
            </a:endParaRPr>
          </a:p>
        </p:txBody>
      </p:sp>
      <p:pic>
        <p:nvPicPr>
          <p:cNvPr id="8" name="Picture 6" descr="File:Second Punic War full-e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24744"/>
            <a:ext cx="7334250" cy="461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158</Words>
  <Application>Microsoft Office PowerPoint</Application>
  <PresentationFormat>Presentación en pantalla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Ysa</dc:creator>
  <cp:lastModifiedBy>Ysa</cp:lastModifiedBy>
  <cp:revision>51</cp:revision>
  <dcterms:created xsi:type="dcterms:W3CDTF">2012-11-24T16:40:20Z</dcterms:created>
  <dcterms:modified xsi:type="dcterms:W3CDTF">2012-11-25T23:27:27Z</dcterms:modified>
</cp:coreProperties>
</file>